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4"/>
    <p:sldMasterId id="2147483736" r:id="rId5"/>
  </p:sldMasterIdLst>
  <p:notesMasterIdLst>
    <p:notesMasterId r:id="rId13"/>
  </p:notesMasterIdLst>
  <p:handoutMasterIdLst>
    <p:handoutMasterId r:id="rId14"/>
  </p:handoutMasterIdLst>
  <p:sldIdLst>
    <p:sldId id="2147471771" r:id="rId6"/>
    <p:sldId id="2147471772" r:id="rId7"/>
    <p:sldId id="258" r:id="rId8"/>
    <p:sldId id="259" r:id="rId9"/>
    <p:sldId id="260" r:id="rId10"/>
    <p:sldId id="2147471781" r:id="rId11"/>
    <p:sldId id="214747177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E17527-2563-CC0E-7929-340242DF38D1}" name="Bianca Nathan" initials="BN" userId="S::bnathan@leadingtalent.co.uk::9364450f-e5b8-44bf-b2a0-043f00e6a2d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3060"/>
    <a:srgbClr val="FA8238"/>
    <a:srgbClr val="66B4CD"/>
    <a:srgbClr val="203864"/>
    <a:srgbClr val="7BD2F0"/>
    <a:srgbClr val="8BD7F1"/>
    <a:srgbClr val="FEEE9E"/>
    <a:srgbClr val="F5B900"/>
    <a:srgbClr val="CDE2BB"/>
    <a:srgbClr val="66B7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82323C-B441-4CF8-80AB-FD0BA9D0E768}" v="4" dt="2026-06-26T10:58:13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17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2A9B7C4-F9FB-5605-397D-7F63E86E30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C169C-A3E6-D541-A8B0-C79626BA3E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360F8-8E95-422F-A9FD-C71C98C04C16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13B8E3-3DA7-8DE8-8DB1-2EAAAF0096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34EF8-7E8C-8E70-D3FD-E996C815E5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57C17-C6E2-4EF8-B700-78DB1CF00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530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90194-B136-44F4-93E0-CAF6111E566A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734D3-D984-42F5-909F-48C26AAAD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538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6734D3-D984-42F5-909F-48C26AAADB9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927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3E16B-330F-E48B-C11A-7AF4B6244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7FBFEF-17D0-2CD5-D231-2A2F0E5132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EB0D43-73C7-4219-3209-0F19AD2A86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45A0F9-521D-C92F-DE1E-426BBABBD3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6734D3-D984-42F5-909F-48C26AAADB9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69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F1FD0-C5DD-4CAB-8220-C470FAA225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894AD4-2376-451E-A34A-AB0696DE80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27751-89A1-4957-A95F-0F15CA4C7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16/02/2026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C162D-5BBD-4D86-ACDA-459E2A954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Leading Talent Ltd. All rights reserved.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E20C7-3662-408A-80B1-A69762A05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8C66-E951-4B9D-99C5-0639C0C96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193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523FE-54D8-418B-9580-547284924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7BF68A-73C5-4236-8B5F-056F50A47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62B2E-C732-48C2-8165-0E70F8C72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16/02/2026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5F1C3-18D5-43BE-8221-4FF6EFB33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Leading Talent Ltd. All rights reserved.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53484-9DE2-4127-8613-9CC118E2D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8C66-E951-4B9D-99C5-0639C0C96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40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02B59D-8C80-431E-8BCA-61C2C20BEF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8ED82-4A5F-4DB7-BDAA-B9B480D30E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37F5D-AF5B-4052-B6CB-BFB94E13B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16/02/2026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5F598-BE4F-4E56-A9AF-8BFB160F4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Leading Talent Ltd. All rights reserved.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FE671-687C-4B62-B4CF-92BF92791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8C66-E951-4B9D-99C5-0639C0C96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173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Section Header">
    <p:bg>
      <p:bgPr>
        <a:solidFill>
          <a:srgbClr val="A2B5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6C4EC-B8C2-4FEB-A5EC-7A8C07B2B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D82E88-E8BA-45BA-AF61-5FE13BF27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50E68-AA13-4491-BED9-90A3609C6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16/02/2026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C4A8A-F219-467F-B407-08E09FE38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Leading Talent Ltd. All rights reserved.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5E3A7-1C0C-4A26-A511-924AF09D6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8C66-E951-4B9D-99C5-0639C0C96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757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6709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9017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C0EB5-BA3A-4EF0-99D3-BF676F7C8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11E19-C49D-4375-BED6-47CF8492E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F70EF-E0AD-402F-A822-EDC3D37C5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16/02/2026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A7D2F-F266-4AF1-AC36-36C274666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Leading Talent Ltd. All rights reserved.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A5664-A8BA-4510-A963-B0C659B10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8C66-E951-4B9D-99C5-0639C0C96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207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6C4EC-B8C2-4FEB-A5EC-7A8C07B2B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D82E88-E8BA-45BA-AF61-5FE13BF27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50E68-AA13-4491-BED9-90A3609C6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16/02/2026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C4A8A-F219-467F-B407-08E09FE38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Leading Talent Ltd. All rights reserved.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5E3A7-1C0C-4A26-A511-924AF09D6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8C66-E951-4B9D-99C5-0639C0C96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300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ACCC5-65B3-4981-8101-A9A242389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88242-0BC2-40DE-A648-D7AF21EF7F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98EB86-D415-4A42-B611-EF3C44EA6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417ECD-3EC7-4C8A-AC7F-93A862AEF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16/02/2026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3CB250-45B8-4ADF-B481-7E7BF8DAC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Leading Talent Ltd. All rights reserved.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5555A-0A89-4534-ACE5-7E8368BA0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8C66-E951-4B9D-99C5-0639C0C96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21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3C80D-AB48-4EA2-9931-7BF312763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BFB38A-0764-4D63-B99D-5D0ED2CE7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E4A82-E488-4DD8-82BD-026B27135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FC8E8D-8D3C-4AB7-B0E3-6E93F6B4C6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4FD39B-9F6D-4ACE-BF7F-1CD4EB1937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849B1E-395D-4E8A-85E9-2A5A04CBC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16/02/2026</a:t>
            </a: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93AA15-3918-4827-AB39-90F16D09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Leading Talent Ltd. All rights reserved.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FC9D91-4B2C-466E-8D49-00AEEEBC1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8C66-E951-4B9D-99C5-0639C0C96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8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8600D-4A8D-4C2E-A716-0C8581F8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14C2D4-3DC1-4CD3-943A-43C0001C3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16/02/2026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E9CA2E-5FBE-4B26-8649-B2E0AD8DB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Leading Talent Ltd. All rights reserved.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39C9D9-5255-4935-83E5-C77E6AA70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8C66-E951-4B9D-99C5-0639C0C96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362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5EA076-B973-4DC6-927A-9200C500C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16/02/2026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43E15C-B39F-4ADD-B51A-0652EECA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Leading Talent Ltd. All rights reserved.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FC3665-9696-47E9-89FB-019E14BD4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8C66-E951-4B9D-99C5-0639C0C96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66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295DE-05C5-49F3-BCEE-460A01B5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02F1D-F336-4DDB-A427-FC7D8AC8D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975120-D5D3-42F5-9F94-70F3AD0ED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F9D02-5C5C-423F-85E9-2AB430C6F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16/02/2026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B53BA-EF59-4ECF-ADE9-888294180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Leading Talent Ltd. All rights reserved.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E041D5-DFA9-4463-BF34-2992CE09F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8C66-E951-4B9D-99C5-0639C0C96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697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3095-3DF0-4E96-9FD1-3B7F19470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64984F-3C26-4315-A1E6-1E3F380256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24FB0-0947-461D-B897-E010C6E52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CEC2D4-23D4-422C-B6D0-0E66531B5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16/02/2026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44CD2-E2A6-466F-B1BB-5569CCC5A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Leading Talent Ltd. All rights reserved.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B80168-8124-4230-B6B8-EFD7EF468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8C66-E951-4B9D-99C5-0639C0C96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147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ight Triangle 32">
            <a:extLst>
              <a:ext uri="{FF2B5EF4-FFF2-40B4-BE49-F238E27FC236}">
                <a16:creationId xmlns:a16="http://schemas.microsoft.com/office/drawing/2014/main" id="{2A60724C-850C-0263-3409-F8BE827C9DDA}"/>
              </a:ext>
            </a:extLst>
          </p:cNvPr>
          <p:cNvSpPr/>
          <p:nvPr userDrawn="1"/>
        </p:nvSpPr>
        <p:spPr>
          <a:xfrm rot="5400000" flipH="1">
            <a:off x="-3133634" y="3122995"/>
            <a:ext cx="6858000" cy="612000"/>
          </a:xfrm>
          <a:prstGeom prst="rtTriangle">
            <a:avLst/>
          </a:prstGeom>
          <a:solidFill>
            <a:srgbClr val="243060"/>
          </a:solidFill>
          <a:ln>
            <a:solidFill>
              <a:srgbClr val="243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3B0F1D-C7D1-4EBC-B08C-40E68D7AC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F4ABD-6F94-437C-8456-6AEDFED40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3CBBF-E712-4C25-8FF1-D174AA6F05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16/02/2026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FFCBB-63E8-495B-B247-6BF5BD2647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2026 Leading Talent Ltd. All rights reserved.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04BAC-E34B-4D1D-9EEF-C3E0F34A12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78C66-E951-4B9D-99C5-0639C0C9613D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Right Triangle 27">
            <a:extLst>
              <a:ext uri="{FF2B5EF4-FFF2-40B4-BE49-F238E27FC236}">
                <a16:creationId xmlns:a16="http://schemas.microsoft.com/office/drawing/2014/main" id="{01A3980A-B094-9C37-A387-0E17ACEAEDFE}"/>
              </a:ext>
            </a:extLst>
          </p:cNvPr>
          <p:cNvSpPr/>
          <p:nvPr userDrawn="1"/>
        </p:nvSpPr>
        <p:spPr>
          <a:xfrm rot="16200000">
            <a:off x="8478413" y="3144402"/>
            <a:ext cx="6858000" cy="569188"/>
          </a:xfrm>
          <a:prstGeom prst="rtTriangle">
            <a:avLst/>
          </a:prstGeom>
          <a:solidFill>
            <a:srgbClr val="243060"/>
          </a:solidFill>
          <a:ln>
            <a:solidFill>
              <a:srgbClr val="243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ight Triangle 31">
            <a:extLst>
              <a:ext uri="{FF2B5EF4-FFF2-40B4-BE49-F238E27FC236}">
                <a16:creationId xmlns:a16="http://schemas.microsoft.com/office/drawing/2014/main" id="{FACDBFD9-4340-B105-0AA3-94AF9726FD51}"/>
              </a:ext>
            </a:extLst>
          </p:cNvPr>
          <p:cNvSpPr/>
          <p:nvPr userDrawn="1"/>
        </p:nvSpPr>
        <p:spPr>
          <a:xfrm rot="5400000">
            <a:off x="-3014278" y="3005520"/>
            <a:ext cx="6858000" cy="846955"/>
          </a:xfrm>
          <a:prstGeom prst="rtTriangle">
            <a:avLst/>
          </a:prstGeom>
          <a:solidFill>
            <a:srgbClr val="FA8238"/>
          </a:solidFill>
          <a:ln>
            <a:solidFill>
              <a:srgbClr val="FA82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844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44" r:id="rId13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4383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1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97A9-F059-7A4C-696A-91C2FD656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026"/>
            <a:ext cx="10515600" cy="2852737"/>
          </a:xfrm>
        </p:spPr>
        <p:txBody>
          <a:bodyPr anchor="b">
            <a:normAutofit/>
          </a:bodyPr>
          <a:lstStyle/>
          <a:p>
            <a:r>
              <a:rPr lang="en-GB" dirty="0"/>
              <a:t>Leading Talent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30370E-C235-07A2-28D8-17ED4A57F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Case Study - IT Divestiture Services – Business Separation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73780-532A-68A2-BFA3-D6C4B11124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9CA3AF"/>
                </a:solidFill>
              </a:rPr>
              <a:t>16/06/2026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11A7D-A1E4-3DCB-1D26-ADAD7B41B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2026 Leading Talent Ltd. All rights reserved.</a:t>
            </a:r>
            <a:endParaRPr lang="en-GB"/>
          </a:p>
        </p:txBody>
      </p:sp>
      <p:pic>
        <p:nvPicPr>
          <p:cNvPr id="6" name="Picture 5" descr="A picture containing font, graphics, logo, symbol&#10;&#10;Description automatically generated">
            <a:extLst>
              <a:ext uri="{FF2B5EF4-FFF2-40B4-BE49-F238E27FC236}">
                <a16:creationId xmlns:a16="http://schemas.microsoft.com/office/drawing/2014/main" id="{B5AA2B4C-8B34-819D-6C67-82EDE1E26B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4844" y="15965"/>
            <a:ext cx="1241456" cy="698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1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20EA8-28C9-FDEB-E45B-E337D49703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9CA3AF"/>
                </a:solidFill>
              </a:rPr>
              <a:t>16/06/2026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2C678-470E-BE18-AAAE-77E385087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2026 Leading Talent Ltd. All rights reserved.</a:t>
            </a:r>
            <a:endParaRPr lang="en-GB"/>
          </a:p>
        </p:txBody>
      </p:sp>
      <p:pic>
        <p:nvPicPr>
          <p:cNvPr id="7" name="Picture 6" descr="A picture containing font, graphics, logo, symbol&#10;&#10;Description automatically generated">
            <a:extLst>
              <a:ext uri="{FF2B5EF4-FFF2-40B4-BE49-F238E27FC236}">
                <a16:creationId xmlns:a16="http://schemas.microsoft.com/office/drawing/2014/main" id="{6502523C-A5F0-3219-8FD9-F7914B2EBB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4844" y="15965"/>
            <a:ext cx="1241456" cy="698319"/>
          </a:xfrm>
          <a:prstGeom prst="rect">
            <a:avLst/>
          </a:prstGeom>
        </p:spPr>
      </p:pic>
      <p:sp>
        <p:nvSpPr>
          <p:cNvPr id="6" name="Text 5">
            <a:extLst>
              <a:ext uri="{FF2B5EF4-FFF2-40B4-BE49-F238E27FC236}">
                <a16:creationId xmlns:a16="http://schemas.microsoft.com/office/drawing/2014/main" id="{E4E788A6-9AAB-2FDF-6D84-2CB23091CD25}"/>
              </a:ext>
            </a:extLst>
          </p:cNvPr>
          <p:cNvSpPr/>
          <p:nvPr/>
        </p:nvSpPr>
        <p:spPr>
          <a:xfrm>
            <a:off x="2386149" y="1936569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Leading Talent has delivered end-to-end IT divestiture programmes for organisations separating significant business units.</a:t>
            </a:r>
            <a:endParaRPr lang="en-US" sz="240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B4A544E2-D338-0A0F-006A-2C0E814D3193}"/>
              </a:ext>
            </a:extLst>
          </p:cNvPr>
          <p:cNvSpPr/>
          <p:nvPr/>
        </p:nvSpPr>
        <p:spPr>
          <a:xfrm>
            <a:off x="2386149" y="3262449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400" dirty="0">
                <a:solidFill>
                  <a:srgbClr val="2D6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Resulting in two operationally independent organisations on Day 1 — with clean infrastructure, separated identities, governed data, and fit-for-purpose systems chosen for the future, not inherited by default.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8205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853440" y="219456"/>
            <a:ext cx="7924800" cy="670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133" b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Study: Supporting successful business separation from Day One</a:t>
            </a:r>
            <a:endParaRPr lang="en-US" sz="2133" dirty="0"/>
          </a:p>
        </p:txBody>
      </p:sp>
      <p:sp>
        <p:nvSpPr>
          <p:cNvPr id="8" name="Shape 6"/>
          <p:cNvSpPr/>
          <p:nvPr/>
        </p:nvSpPr>
        <p:spPr>
          <a:xfrm>
            <a:off x="853440" y="999744"/>
            <a:ext cx="10485120" cy="414528"/>
          </a:xfrm>
          <a:prstGeom prst="rect">
            <a:avLst/>
          </a:prstGeom>
          <a:solidFill>
            <a:srgbClr val="2D6A9F"/>
          </a:solidFill>
          <a:ln w="12700">
            <a:solidFill>
              <a:srgbClr val="2D6A9F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9" name="Text 7"/>
          <p:cNvSpPr/>
          <p:nvPr/>
        </p:nvSpPr>
        <p:spPr>
          <a:xfrm>
            <a:off x="914400" y="1011936"/>
            <a:ext cx="1036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Situation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53440" y="1438656"/>
            <a:ext cx="10485120" cy="2779776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 sz="2400"/>
          </a:p>
        </p:txBody>
      </p:sp>
      <p:sp>
        <p:nvSpPr>
          <p:cNvPr id="11" name="Text 9"/>
          <p:cNvSpPr/>
          <p:nvPr/>
        </p:nvSpPr>
        <p:spPr>
          <a:xfrm>
            <a:off x="1097280" y="1524000"/>
            <a:ext cx="9997440" cy="2621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33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large enterprise undertook the strategic divestiture of a significant business unit. The IT estate was deeply entangled — shared Active Directory, co-located infrastructure, mixed data ownership, and no clean boundary between the two organisations.</a:t>
            </a:r>
            <a:endParaRPr lang="en-US" sz="1333" dirty="0"/>
          </a:p>
          <a:p>
            <a:r>
              <a:rPr lang="en-US" sz="667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33" dirty="0"/>
          </a:p>
          <a:p>
            <a:r>
              <a:rPr lang="en-US" sz="1333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deadlines were non-negotiable and regulatory obligations created data governance complexity. The carved-out entity had no existing IT function to absorb the new environment, and hundreds of users needed to transition to new identities, platforms and tools without loss of productivity.</a:t>
            </a:r>
            <a:endParaRPr lang="en-US" sz="1333" dirty="0"/>
          </a:p>
          <a:p>
            <a:r>
              <a:rPr lang="en-US" sz="667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33" dirty="0"/>
          </a:p>
          <a:p>
            <a:r>
              <a:rPr lang="en-US" sz="1333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Ingestion, ownership and governance of data across ERP, CRM and collaboration platforms was unclear. Downstream, the separation created material risk: operational continuity exposure, unresolved data ownership, and significant contractual liability if the deadline was missed.</a:t>
            </a:r>
            <a:endParaRPr lang="en-US" sz="1333" dirty="0"/>
          </a:p>
        </p:txBody>
      </p:sp>
      <p:sp>
        <p:nvSpPr>
          <p:cNvPr id="12" name="Shape 10"/>
          <p:cNvSpPr/>
          <p:nvPr/>
        </p:nvSpPr>
        <p:spPr>
          <a:xfrm>
            <a:off x="853440" y="4267200"/>
            <a:ext cx="10485120" cy="414528"/>
          </a:xfrm>
          <a:prstGeom prst="rect">
            <a:avLst/>
          </a:prstGeom>
          <a:solidFill>
            <a:srgbClr val="2D6A9F"/>
          </a:solidFill>
          <a:ln w="12700">
            <a:solidFill>
              <a:srgbClr val="2D6A9F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13" name="Text 11"/>
          <p:cNvSpPr/>
          <p:nvPr/>
        </p:nvSpPr>
        <p:spPr>
          <a:xfrm>
            <a:off x="914400" y="4279392"/>
            <a:ext cx="1036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53440" y="4706112"/>
            <a:ext cx="10485120" cy="1072896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 sz="2400"/>
          </a:p>
        </p:txBody>
      </p:sp>
      <p:sp>
        <p:nvSpPr>
          <p:cNvPr id="15" name="Text 13"/>
          <p:cNvSpPr/>
          <p:nvPr/>
        </p:nvSpPr>
        <p:spPr>
          <a:xfrm>
            <a:off x="1097280" y="4767072"/>
            <a:ext cx="999744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and deliver the full technology separation programme — partitioning infrastructure, migrating users and data, standing up new systems for the carved-out entity, and governing the programme to a legally mandated completion date, while maintaining business continuity for both organisations throughout.</a:t>
            </a:r>
            <a:endParaRPr lang="en-US" sz="1333" dirty="0"/>
          </a:p>
        </p:txBody>
      </p:sp>
      <p:sp>
        <p:nvSpPr>
          <p:cNvPr id="16" name="Text 14"/>
          <p:cNvSpPr/>
          <p:nvPr/>
        </p:nvSpPr>
        <p:spPr>
          <a:xfrm>
            <a:off x="731520" y="6364224"/>
            <a:ext cx="243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9CA3AF"/>
                </a:solidFill>
              </a:rPr>
              <a:t>16/06/2026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048000" y="6364224"/>
            <a:ext cx="609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dirty="0">
                <a:solidFill>
                  <a:srgbClr val="9CA3AF"/>
                </a:solidFill>
              </a:rPr>
              <a:t>© 2026 Leading Talent Ltd. All rights reserved.</a:t>
            </a:r>
            <a:endParaRPr lang="en-US" sz="1200" dirty="0"/>
          </a:p>
        </p:txBody>
      </p:sp>
      <p:pic>
        <p:nvPicPr>
          <p:cNvPr id="19" name="Picture 18" descr="A picture containing font, graphics, logo, symbol&#10;&#10;Description automatically generated">
            <a:extLst>
              <a:ext uri="{FF2B5EF4-FFF2-40B4-BE49-F238E27FC236}">
                <a16:creationId xmlns:a16="http://schemas.microsoft.com/office/drawing/2014/main" id="{AA8AF138-8D4F-E1D1-5474-0AB1A76AC4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4844" y="15965"/>
            <a:ext cx="1241456" cy="69831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853440" y="219456"/>
            <a:ext cx="10363200" cy="670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133" b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Leading Talent provided a cross-functional team to deliver the separation programme</a:t>
            </a:r>
            <a:endParaRPr lang="en-US" sz="2133" dirty="0"/>
          </a:p>
        </p:txBody>
      </p:sp>
      <p:sp>
        <p:nvSpPr>
          <p:cNvPr id="8" name="Shape 6"/>
          <p:cNvSpPr/>
          <p:nvPr/>
        </p:nvSpPr>
        <p:spPr>
          <a:xfrm>
            <a:off x="853440" y="999744"/>
            <a:ext cx="10485120" cy="414528"/>
          </a:xfrm>
          <a:prstGeom prst="rect">
            <a:avLst/>
          </a:prstGeom>
          <a:solidFill>
            <a:srgbClr val="2D6A9F"/>
          </a:solidFill>
          <a:ln w="12700">
            <a:solidFill>
              <a:srgbClr val="2D6A9F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9" name="Text 7"/>
          <p:cNvSpPr/>
          <p:nvPr/>
        </p:nvSpPr>
        <p:spPr>
          <a:xfrm>
            <a:off x="914400" y="1011936"/>
            <a:ext cx="1036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did we do?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36320" y="1487424"/>
            <a:ext cx="1011936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approach focused on pragmatism, legal alignment, and operational independence — not just technical separation.</a:t>
            </a:r>
            <a:endParaRPr lang="en-US" sz="1333" dirty="0"/>
          </a:p>
        </p:txBody>
      </p:sp>
      <p:sp>
        <p:nvSpPr>
          <p:cNvPr id="11" name="Shape 9"/>
          <p:cNvSpPr/>
          <p:nvPr/>
        </p:nvSpPr>
        <p:spPr>
          <a:xfrm>
            <a:off x="853440" y="1975104"/>
            <a:ext cx="10485120" cy="829056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 sz="2400"/>
          </a:p>
        </p:txBody>
      </p:sp>
      <p:sp>
        <p:nvSpPr>
          <p:cNvPr id="12" name="Shape 10"/>
          <p:cNvSpPr/>
          <p:nvPr/>
        </p:nvSpPr>
        <p:spPr>
          <a:xfrm>
            <a:off x="1036320" y="2121408"/>
            <a:ext cx="536448" cy="536448"/>
          </a:xfrm>
          <a:prstGeom prst="ellipse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13" name="Text 11"/>
          <p:cNvSpPr/>
          <p:nvPr/>
        </p:nvSpPr>
        <p:spPr>
          <a:xfrm>
            <a:off x="1036320" y="2121408"/>
            <a:ext cx="536448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7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733" dirty="0"/>
          </a:p>
        </p:txBody>
      </p:sp>
      <p:sp>
        <p:nvSpPr>
          <p:cNvPr id="14" name="Text 12"/>
          <p:cNvSpPr/>
          <p:nvPr/>
        </p:nvSpPr>
        <p:spPr>
          <a:xfrm>
            <a:off x="1731264" y="2048256"/>
            <a:ext cx="938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&amp; Server Migration</a:t>
            </a:r>
            <a:endParaRPr lang="en-US" sz="1467" dirty="0"/>
          </a:p>
        </p:txBody>
      </p:sp>
      <p:sp>
        <p:nvSpPr>
          <p:cNvPr id="15" name="Text 13"/>
          <p:cNvSpPr/>
          <p:nvPr/>
        </p:nvSpPr>
        <p:spPr>
          <a:xfrm>
            <a:off x="1731264" y="2389632"/>
            <a:ext cx="938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asset discovery, infrastructure dependency mapping, and a structured plan to partition or replicate shared systems — managing the entire lifecycle from server decommissioning through to new environment build-out, ensuring operational independence on Day 1.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53440" y="2877312"/>
            <a:ext cx="10485120" cy="829056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 sz="2400"/>
          </a:p>
        </p:txBody>
      </p:sp>
      <p:sp>
        <p:nvSpPr>
          <p:cNvPr id="17" name="Shape 15"/>
          <p:cNvSpPr/>
          <p:nvPr/>
        </p:nvSpPr>
        <p:spPr>
          <a:xfrm>
            <a:off x="1036320" y="3023616"/>
            <a:ext cx="536448" cy="536448"/>
          </a:xfrm>
          <a:prstGeom prst="ellipse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18" name="Text 16"/>
          <p:cNvSpPr/>
          <p:nvPr/>
        </p:nvSpPr>
        <p:spPr>
          <a:xfrm>
            <a:off x="1036320" y="3023616"/>
            <a:ext cx="536448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7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733" dirty="0"/>
          </a:p>
        </p:txBody>
      </p:sp>
      <p:sp>
        <p:nvSpPr>
          <p:cNvPr id="19" name="Text 17"/>
          <p:cNvSpPr/>
          <p:nvPr/>
        </p:nvSpPr>
        <p:spPr>
          <a:xfrm>
            <a:off x="1731264" y="2950464"/>
            <a:ext cx="938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Migration</a:t>
            </a:r>
            <a:endParaRPr lang="en-US" sz="1467" dirty="0"/>
          </a:p>
        </p:txBody>
      </p:sp>
      <p:sp>
        <p:nvSpPr>
          <p:cNvPr id="20" name="Text 18"/>
          <p:cNvSpPr/>
          <p:nvPr/>
        </p:nvSpPr>
        <p:spPr>
          <a:xfrm>
            <a:off x="1731264" y="3291840"/>
            <a:ext cx="938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Directory separation, email and M365 platform migration, access rights realignment, and end-user communications planning. User training and post-deployment support ensured people could navigate new systems with confidence from the point of cutover.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853440" y="3779520"/>
            <a:ext cx="10485120" cy="829056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 sz="2400"/>
          </a:p>
        </p:txBody>
      </p:sp>
      <p:sp>
        <p:nvSpPr>
          <p:cNvPr id="22" name="Shape 20"/>
          <p:cNvSpPr/>
          <p:nvPr/>
        </p:nvSpPr>
        <p:spPr>
          <a:xfrm>
            <a:off x="1036320" y="3925824"/>
            <a:ext cx="536448" cy="536448"/>
          </a:xfrm>
          <a:prstGeom prst="ellipse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23" name="Text 21"/>
          <p:cNvSpPr/>
          <p:nvPr/>
        </p:nvSpPr>
        <p:spPr>
          <a:xfrm>
            <a:off x="1036320" y="3925824"/>
            <a:ext cx="536448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7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733" dirty="0"/>
          </a:p>
        </p:txBody>
      </p:sp>
      <p:sp>
        <p:nvSpPr>
          <p:cNvPr id="24" name="Text 22"/>
          <p:cNvSpPr/>
          <p:nvPr/>
        </p:nvSpPr>
        <p:spPr>
          <a:xfrm>
            <a:off x="1731264" y="3852672"/>
            <a:ext cx="938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&amp; Systems Migration</a:t>
            </a:r>
            <a:endParaRPr lang="en-US" sz="1467" dirty="0"/>
          </a:p>
        </p:txBody>
      </p:sp>
      <p:sp>
        <p:nvSpPr>
          <p:cNvPr id="25" name="Text 23"/>
          <p:cNvSpPr/>
          <p:nvPr/>
        </p:nvSpPr>
        <p:spPr>
          <a:xfrm>
            <a:off x="1731264" y="4194048"/>
            <a:ext cx="938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Extraction, transformation and loading of data across ERP, CRM and collaboration platforms. Leading Talent managed data pipeline design, integrity validation, and clean authoritative data set delivery — ensuring both parties had governed, trusted data from completion.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853440" y="4681728"/>
            <a:ext cx="10485120" cy="829056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 sz="2400"/>
          </a:p>
        </p:txBody>
      </p:sp>
      <p:sp>
        <p:nvSpPr>
          <p:cNvPr id="27" name="Shape 25"/>
          <p:cNvSpPr/>
          <p:nvPr/>
        </p:nvSpPr>
        <p:spPr>
          <a:xfrm>
            <a:off x="1036320" y="4828032"/>
            <a:ext cx="536448" cy="536448"/>
          </a:xfrm>
          <a:prstGeom prst="ellipse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28" name="Text 26"/>
          <p:cNvSpPr/>
          <p:nvPr/>
        </p:nvSpPr>
        <p:spPr>
          <a:xfrm>
            <a:off x="1036320" y="4828032"/>
            <a:ext cx="536448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7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733" dirty="0"/>
          </a:p>
        </p:txBody>
      </p:sp>
      <p:sp>
        <p:nvSpPr>
          <p:cNvPr id="29" name="Text 27"/>
          <p:cNvSpPr/>
          <p:nvPr/>
        </p:nvSpPr>
        <p:spPr>
          <a:xfrm>
            <a:off x="1731264" y="4754880"/>
            <a:ext cx="938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Programme Governance</a:t>
            </a:r>
            <a:endParaRPr lang="en-US" sz="1467" dirty="0"/>
          </a:p>
        </p:txBody>
      </p:sp>
      <p:sp>
        <p:nvSpPr>
          <p:cNvPr id="30" name="Text 28"/>
          <p:cNvSpPr/>
          <p:nvPr/>
        </p:nvSpPr>
        <p:spPr>
          <a:xfrm>
            <a:off x="1731264" y="5096256"/>
            <a:ext cx="938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programme and project management, RAID management, steering committee support and progress reporting — aligned to legal milestones and stakeholder complexity across both organisations throughout the separation.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853440" y="5583936"/>
            <a:ext cx="10485120" cy="829056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 sz="2400"/>
          </a:p>
        </p:txBody>
      </p:sp>
      <p:sp>
        <p:nvSpPr>
          <p:cNvPr id="32" name="Shape 30"/>
          <p:cNvSpPr/>
          <p:nvPr/>
        </p:nvSpPr>
        <p:spPr>
          <a:xfrm>
            <a:off x="1036320" y="5730240"/>
            <a:ext cx="536448" cy="536448"/>
          </a:xfrm>
          <a:prstGeom prst="ellipse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33" name="Text 31"/>
          <p:cNvSpPr/>
          <p:nvPr/>
        </p:nvSpPr>
        <p:spPr>
          <a:xfrm>
            <a:off x="1036320" y="5730240"/>
            <a:ext cx="536448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7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733" dirty="0"/>
          </a:p>
        </p:txBody>
      </p:sp>
      <p:sp>
        <p:nvSpPr>
          <p:cNvPr id="34" name="Text 32"/>
          <p:cNvSpPr/>
          <p:nvPr/>
        </p:nvSpPr>
        <p:spPr>
          <a:xfrm>
            <a:off x="1731264" y="5657088"/>
            <a:ext cx="938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RFPs for New Systems</a:t>
            </a:r>
            <a:endParaRPr lang="en-US" sz="1467" dirty="0"/>
          </a:p>
        </p:txBody>
      </p:sp>
      <p:sp>
        <p:nvSpPr>
          <p:cNvPr id="35" name="Text 33"/>
          <p:cNvSpPr/>
          <p:nvPr/>
        </p:nvSpPr>
        <p:spPr>
          <a:xfrm>
            <a:off x="1731264" y="5998464"/>
            <a:ext cx="938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Requirements definition, competitive procurement and vendor evaluation for the newly independent entity. Leading Talent ensured new platform choices were aligned to business strategy and fit for purpose from Day 1 — not inherited by default.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731520" y="6364224"/>
            <a:ext cx="243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9CA3AF"/>
                </a:solidFill>
              </a:rPr>
              <a:t>16/06/2026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3048000" y="6364224"/>
            <a:ext cx="609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dirty="0">
                <a:solidFill>
                  <a:srgbClr val="9CA3AF"/>
                </a:solidFill>
              </a:rPr>
              <a:t>© 2026 Leading Talent Ltd. All rights reserved.</a:t>
            </a:r>
            <a:endParaRPr lang="en-US" sz="1200" dirty="0"/>
          </a:p>
        </p:txBody>
      </p:sp>
      <p:pic>
        <p:nvPicPr>
          <p:cNvPr id="39" name="Picture 38" descr="A picture containing font, graphics, logo, symbol&#10;&#10;Description automatically generated">
            <a:extLst>
              <a:ext uri="{FF2B5EF4-FFF2-40B4-BE49-F238E27FC236}">
                <a16:creationId xmlns:a16="http://schemas.microsoft.com/office/drawing/2014/main" id="{EE27D249-2251-2231-5825-9D57181D48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4844" y="15965"/>
            <a:ext cx="1241456" cy="69831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853440" y="219456"/>
            <a:ext cx="792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133" b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Representation</a:t>
            </a:r>
            <a:endParaRPr lang="en-US" sz="2133" dirty="0"/>
          </a:p>
        </p:txBody>
      </p:sp>
      <p:sp>
        <p:nvSpPr>
          <p:cNvPr id="8" name="Shape 6"/>
          <p:cNvSpPr/>
          <p:nvPr/>
        </p:nvSpPr>
        <p:spPr>
          <a:xfrm>
            <a:off x="792480" y="914400"/>
            <a:ext cx="10607040" cy="1097280"/>
          </a:xfrm>
          <a:prstGeom prst="roundRect">
            <a:avLst>
              <a:gd name="adj" fmla="val 7778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9" name="Text 7"/>
          <p:cNvSpPr/>
          <p:nvPr/>
        </p:nvSpPr>
        <p:spPr>
          <a:xfrm>
            <a:off x="914400" y="975360"/>
            <a:ext cx="10363200" cy="268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b="1" dirty="0">
                <a:solidFill>
                  <a:srgbClr val="2D6A9F"/>
                </a:solidFill>
              </a:rPr>
              <a:t>Entangled IT estate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1219200"/>
            <a:ext cx="1036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dirty="0">
                <a:solidFill>
                  <a:srgbClr val="2D6A9F"/>
                </a:solidFill>
              </a:rPr>
              <a:t>Shared infrastructure, identity and data — no clean boundary between separating and remaining entity</a:t>
            </a:r>
            <a:endParaRPr lang="en-US" sz="1067" dirty="0"/>
          </a:p>
        </p:txBody>
      </p:sp>
      <p:sp>
        <p:nvSpPr>
          <p:cNvPr id="11" name="Shape 9"/>
          <p:cNvSpPr/>
          <p:nvPr/>
        </p:nvSpPr>
        <p:spPr>
          <a:xfrm>
            <a:off x="914400" y="1499616"/>
            <a:ext cx="1853184" cy="390144"/>
          </a:xfrm>
          <a:prstGeom prst="roundRect">
            <a:avLst>
              <a:gd name="adj" fmla="val 15625"/>
            </a:avLst>
          </a:prstGeom>
          <a:solidFill>
            <a:srgbClr val="DBEAFE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12" name="Text 10"/>
          <p:cNvSpPr/>
          <p:nvPr/>
        </p:nvSpPr>
        <p:spPr>
          <a:xfrm>
            <a:off x="914400" y="1499616"/>
            <a:ext cx="1853184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33" dirty="0">
                <a:solidFill>
                  <a:srgbClr val="2D6A9F"/>
                </a:solidFill>
              </a:rPr>
              <a:t>Shared Active Directory</a:t>
            </a:r>
            <a:endParaRPr lang="en-US" sz="933" dirty="0"/>
          </a:p>
        </p:txBody>
      </p:sp>
      <p:sp>
        <p:nvSpPr>
          <p:cNvPr id="13" name="Shape 11"/>
          <p:cNvSpPr/>
          <p:nvPr/>
        </p:nvSpPr>
        <p:spPr>
          <a:xfrm>
            <a:off x="2840736" y="1499616"/>
            <a:ext cx="1853184" cy="390144"/>
          </a:xfrm>
          <a:prstGeom prst="roundRect">
            <a:avLst>
              <a:gd name="adj" fmla="val 15625"/>
            </a:avLst>
          </a:prstGeom>
          <a:solidFill>
            <a:srgbClr val="DBEAFE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14" name="Text 12"/>
          <p:cNvSpPr/>
          <p:nvPr/>
        </p:nvSpPr>
        <p:spPr>
          <a:xfrm>
            <a:off x="2840736" y="1499616"/>
            <a:ext cx="1853184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33" dirty="0">
                <a:solidFill>
                  <a:srgbClr val="2D6A9F"/>
                </a:solidFill>
              </a:rPr>
              <a:t>Co-located servers</a:t>
            </a:r>
            <a:endParaRPr lang="en-US" sz="933" dirty="0"/>
          </a:p>
        </p:txBody>
      </p:sp>
      <p:sp>
        <p:nvSpPr>
          <p:cNvPr id="15" name="Shape 13"/>
          <p:cNvSpPr/>
          <p:nvPr/>
        </p:nvSpPr>
        <p:spPr>
          <a:xfrm>
            <a:off x="4767072" y="1499616"/>
            <a:ext cx="1853184" cy="390144"/>
          </a:xfrm>
          <a:prstGeom prst="roundRect">
            <a:avLst>
              <a:gd name="adj" fmla="val 15625"/>
            </a:avLst>
          </a:prstGeom>
          <a:solidFill>
            <a:srgbClr val="DBEAFE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16" name="Text 14"/>
          <p:cNvSpPr/>
          <p:nvPr/>
        </p:nvSpPr>
        <p:spPr>
          <a:xfrm>
            <a:off x="4767072" y="1499616"/>
            <a:ext cx="1853184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33" dirty="0">
                <a:solidFill>
                  <a:srgbClr val="2D6A9F"/>
                </a:solidFill>
              </a:rPr>
              <a:t>Mixed data ownership</a:t>
            </a:r>
            <a:endParaRPr lang="en-US" sz="933" dirty="0"/>
          </a:p>
        </p:txBody>
      </p:sp>
      <p:sp>
        <p:nvSpPr>
          <p:cNvPr id="17" name="Shape 15"/>
          <p:cNvSpPr/>
          <p:nvPr/>
        </p:nvSpPr>
        <p:spPr>
          <a:xfrm>
            <a:off x="6693408" y="1499616"/>
            <a:ext cx="1853184" cy="390144"/>
          </a:xfrm>
          <a:prstGeom prst="roundRect">
            <a:avLst>
              <a:gd name="adj" fmla="val 15625"/>
            </a:avLst>
          </a:prstGeom>
          <a:solidFill>
            <a:srgbClr val="DBEAFE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18" name="Text 16"/>
          <p:cNvSpPr/>
          <p:nvPr/>
        </p:nvSpPr>
        <p:spPr>
          <a:xfrm>
            <a:off x="6693408" y="1499616"/>
            <a:ext cx="1853184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33" dirty="0">
                <a:solidFill>
                  <a:srgbClr val="2D6A9F"/>
                </a:solidFill>
              </a:rPr>
              <a:t>No IT function in carved-out entity</a:t>
            </a:r>
            <a:endParaRPr lang="en-US" sz="933" dirty="0"/>
          </a:p>
        </p:txBody>
      </p:sp>
      <p:sp>
        <p:nvSpPr>
          <p:cNvPr id="19" name="Shape 17"/>
          <p:cNvSpPr/>
          <p:nvPr/>
        </p:nvSpPr>
        <p:spPr>
          <a:xfrm>
            <a:off x="8619744" y="1499616"/>
            <a:ext cx="1853184" cy="390144"/>
          </a:xfrm>
          <a:prstGeom prst="roundRect">
            <a:avLst>
              <a:gd name="adj" fmla="val 15625"/>
            </a:avLst>
          </a:prstGeom>
          <a:solidFill>
            <a:srgbClr val="DBEAFE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20" name="Text 18"/>
          <p:cNvSpPr/>
          <p:nvPr/>
        </p:nvSpPr>
        <p:spPr>
          <a:xfrm>
            <a:off x="8619744" y="1499616"/>
            <a:ext cx="1853184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33" dirty="0">
                <a:solidFill>
                  <a:srgbClr val="2D6A9F"/>
                </a:solidFill>
              </a:rPr>
              <a:t>Non-negotiable legal deadline</a:t>
            </a:r>
            <a:endParaRPr lang="en-US" sz="933" dirty="0"/>
          </a:p>
        </p:txBody>
      </p:sp>
      <p:sp>
        <p:nvSpPr>
          <p:cNvPr id="21" name="Shape 19"/>
          <p:cNvSpPr/>
          <p:nvPr/>
        </p:nvSpPr>
        <p:spPr>
          <a:xfrm>
            <a:off x="6035040" y="2023872"/>
            <a:ext cx="0" cy="170688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endParaRPr lang="en-GB" sz="2400"/>
          </a:p>
        </p:txBody>
      </p:sp>
      <p:sp>
        <p:nvSpPr>
          <p:cNvPr id="23" name="Shape 21"/>
          <p:cNvSpPr/>
          <p:nvPr/>
        </p:nvSpPr>
        <p:spPr>
          <a:xfrm>
            <a:off x="853440" y="2292096"/>
            <a:ext cx="3352800" cy="1072896"/>
          </a:xfrm>
          <a:prstGeom prst="roundRect">
            <a:avLst>
              <a:gd name="adj" fmla="val 7955"/>
            </a:avLst>
          </a:prstGeom>
          <a:solidFill>
            <a:srgbClr val="FEE2E2"/>
          </a:solidFill>
          <a:ln w="12700">
            <a:solidFill>
              <a:srgbClr val="FCA5A5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24" name="Text 22"/>
          <p:cNvSpPr/>
          <p:nvPr/>
        </p:nvSpPr>
        <p:spPr>
          <a:xfrm>
            <a:off x="975360" y="2365248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b="1" dirty="0">
                <a:solidFill>
                  <a:srgbClr val="7F1D1D"/>
                </a:solidFill>
              </a:rPr>
              <a:t>Identity &amp; infrastructure risk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975360" y="2706624"/>
            <a:ext cx="31089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067" dirty="0">
                <a:solidFill>
                  <a:srgbClr val="7F1D1D"/>
                </a:solidFill>
              </a:rPr>
              <a:t>Shared AD and co-located systems — no separation boundary, no Day 1 readiness</a:t>
            </a:r>
            <a:endParaRPr lang="en-US" sz="1067" dirty="0"/>
          </a:p>
        </p:txBody>
      </p:sp>
      <p:sp>
        <p:nvSpPr>
          <p:cNvPr id="26" name="Shape 24"/>
          <p:cNvSpPr/>
          <p:nvPr/>
        </p:nvSpPr>
        <p:spPr>
          <a:xfrm>
            <a:off x="4450080" y="2292096"/>
            <a:ext cx="3352800" cy="1072896"/>
          </a:xfrm>
          <a:prstGeom prst="roundRect">
            <a:avLst>
              <a:gd name="adj" fmla="val 7955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27" name="Text 25"/>
          <p:cNvSpPr/>
          <p:nvPr/>
        </p:nvSpPr>
        <p:spPr>
          <a:xfrm>
            <a:off x="4572000" y="2365248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b="1" dirty="0">
                <a:solidFill>
                  <a:srgbClr val="92400E"/>
                </a:solidFill>
              </a:rPr>
              <a:t>Data integrity &amp; governance gaps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572000" y="2706624"/>
            <a:ext cx="31089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067" dirty="0">
                <a:solidFill>
                  <a:srgbClr val="92400E"/>
                </a:solidFill>
              </a:rPr>
              <a:t>Mixed ownership across ERP/CRM, unclear lineage, unresolved data stewardship</a:t>
            </a:r>
            <a:endParaRPr lang="en-US" sz="1067" dirty="0"/>
          </a:p>
        </p:txBody>
      </p:sp>
      <p:sp>
        <p:nvSpPr>
          <p:cNvPr id="29" name="Shape 27"/>
          <p:cNvSpPr/>
          <p:nvPr/>
        </p:nvSpPr>
        <p:spPr>
          <a:xfrm>
            <a:off x="8046720" y="2292096"/>
            <a:ext cx="3352800" cy="1072896"/>
          </a:xfrm>
          <a:prstGeom prst="roundRect">
            <a:avLst>
              <a:gd name="adj" fmla="val 7955"/>
            </a:avLst>
          </a:prstGeom>
          <a:solidFill>
            <a:srgbClr val="FDE8D8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30" name="Text 28"/>
          <p:cNvSpPr/>
          <p:nvPr/>
        </p:nvSpPr>
        <p:spPr>
          <a:xfrm>
            <a:off x="8168640" y="2365248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b="1" dirty="0">
                <a:solidFill>
                  <a:srgbClr val="7C2D12"/>
                </a:solidFill>
              </a:rPr>
              <a:t>Programme &amp; legal exposure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8168640" y="2706624"/>
            <a:ext cx="31089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067" dirty="0">
                <a:solidFill>
                  <a:srgbClr val="7C2D12"/>
                </a:solidFill>
              </a:rPr>
              <a:t>Non-negotiable completion date, contractual liability, no IT function to absorb change</a:t>
            </a:r>
            <a:endParaRPr lang="en-US" sz="1067" dirty="0"/>
          </a:p>
        </p:txBody>
      </p:sp>
      <p:sp>
        <p:nvSpPr>
          <p:cNvPr id="32" name="Shape 30"/>
          <p:cNvSpPr/>
          <p:nvPr/>
        </p:nvSpPr>
        <p:spPr>
          <a:xfrm>
            <a:off x="6035040" y="3389376"/>
            <a:ext cx="0" cy="170688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endParaRPr lang="en-GB" sz="2400"/>
          </a:p>
        </p:txBody>
      </p:sp>
      <p:sp>
        <p:nvSpPr>
          <p:cNvPr id="34" name="Shape 32"/>
          <p:cNvSpPr/>
          <p:nvPr/>
        </p:nvSpPr>
        <p:spPr>
          <a:xfrm>
            <a:off x="792480" y="3657600"/>
            <a:ext cx="10607040" cy="999744"/>
          </a:xfrm>
          <a:prstGeom prst="roundRect">
            <a:avLst>
              <a:gd name="adj" fmla="val 8537"/>
            </a:avLst>
          </a:prstGeom>
          <a:solidFill>
            <a:srgbClr val="FEF9EE"/>
          </a:solidFill>
          <a:ln w="12700">
            <a:solidFill>
              <a:srgbClr val="FCD34D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35" name="Text 33"/>
          <p:cNvSpPr/>
          <p:nvPr/>
        </p:nvSpPr>
        <p:spPr>
          <a:xfrm>
            <a:off x="914400" y="3730752"/>
            <a:ext cx="10363200" cy="268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b="1" dirty="0">
                <a:solidFill>
                  <a:srgbClr val="92400E"/>
                </a:solidFill>
              </a:rPr>
              <a:t>Downstream business impact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975360" y="4084320"/>
            <a:ext cx="2438400" cy="438912"/>
          </a:xfrm>
          <a:prstGeom prst="roundRect">
            <a:avLst>
              <a:gd name="adj" fmla="val 13889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37" name="Text 35"/>
          <p:cNvSpPr/>
          <p:nvPr/>
        </p:nvSpPr>
        <p:spPr>
          <a:xfrm>
            <a:off x="975360" y="4084320"/>
            <a:ext cx="2438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 dirty="0">
                <a:solidFill>
                  <a:srgbClr val="92400E"/>
                </a:solidFill>
              </a:rPr>
              <a:t>Operational continuity risk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499104" y="4084320"/>
            <a:ext cx="2438400" cy="438912"/>
          </a:xfrm>
          <a:prstGeom prst="roundRect">
            <a:avLst>
              <a:gd name="adj" fmla="val 13889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39" name="Text 37"/>
          <p:cNvSpPr/>
          <p:nvPr/>
        </p:nvSpPr>
        <p:spPr>
          <a:xfrm>
            <a:off x="3499104" y="4084320"/>
            <a:ext cx="2438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 dirty="0">
                <a:solidFill>
                  <a:srgbClr val="92400E"/>
                </a:solidFill>
              </a:rPr>
              <a:t>Productivity loss during transition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6022848" y="4084320"/>
            <a:ext cx="2438400" cy="438912"/>
          </a:xfrm>
          <a:prstGeom prst="roundRect">
            <a:avLst>
              <a:gd name="adj" fmla="val 13889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41" name="Text 39"/>
          <p:cNvSpPr/>
          <p:nvPr/>
        </p:nvSpPr>
        <p:spPr>
          <a:xfrm>
            <a:off x="6022848" y="4084320"/>
            <a:ext cx="2438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 dirty="0">
                <a:solidFill>
                  <a:srgbClr val="92400E"/>
                </a:solidFill>
              </a:rPr>
              <a:t>Conflicting data on legal completion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8546592" y="4084320"/>
            <a:ext cx="2438400" cy="438912"/>
          </a:xfrm>
          <a:prstGeom prst="roundRect">
            <a:avLst>
              <a:gd name="adj" fmla="val 13889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43" name="Text 41"/>
          <p:cNvSpPr/>
          <p:nvPr/>
        </p:nvSpPr>
        <p:spPr>
          <a:xfrm>
            <a:off x="8546592" y="4084320"/>
            <a:ext cx="2438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 dirty="0">
                <a:solidFill>
                  <a:srgbClr val="92400E"/>
                </a:solidFill>
              </a:rPr>
              <a:t>Contractual deadline exposure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6035040" y="4669536"/>
            <a:ext cx="0" cy="170688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endParaRPr lang="en-GB" sz="2400"/>
          </a:p>
        </p:txBody>
      </p:sp>
      <p:sp>
        <p:nvSpPr>
          <p:cNvPr id="46" name="Shape 44"/>
          <p:cNvSpPr/>
          <p:nvPr/>
        </p:nvSpPr>
        <p:spPr>
          <a:xfrm>
            <a:off x="792480" y="4937760"/>
            <a:ext cx="10607040" cy="999744"/>
          </a:xfrm>
          <a:prstGeom prst="roundRect">
            <a:avLst>
              <a:gd name="adj" fmla="val 8537"/>
            </a:avLst>
          </a:prstGeom>
          <a:solidFill>
            <a:srgbClr val="ECFDF5"/>
          </a:solidFill>
          <a:ln w="12700">
            <a:solidFill>
              <a:srgbClr val="6EE7B7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47" name="Text 45"/>
          <p:cNvSpPr/>
          <p:nvPr/>
        </p:nvSpPr>
        <p:spPr>
          <a:xfrm>
            <a:off x="914400" y="5010912"/>
            <a:ext cx="10363200" cy="268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b="1" dirty="0">
                <a:solidFill>
                  <a:srgbClr val="065F46"/>
                </a:solidFill>
              </a:rPr>
              <a:t>End-to-end divestiture programme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914400" y="5254752"/>
            <a:ext cx="1036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dirty="0">
                <a:solidFill>
                  <a:srgbClr val="065F46"/>
                </a:solidFill>
              </a:rPr>
              <a:t>Infrastructure · Identity · Data · Governance · New systems — two clean organisations, operationally independent on Day 1</a:t>
            </a:r>
            <a:endParaRPr lang="en-US" sz="1067" dirty="0"/>
          </a:p>
        </p:txBody>
      </p:sp>
      <p:sp>
        <p:nvSpPr>
          <p:cNvPr id="49" name="Shape 47"/>
          <p:cNvSpPr/>
          <p:nvPr/>
        </p:nvSpPr>
        <p:spPr>
          <a:xfrm>
            <a:off x="975360" y="5547360"/>
            <a:ext cx="3230880" cy="292608"/>
          </a:xfrm>
          <a:prstGeom prst="roundRect">
            <a:avLst>
              <a:gd name="adj" fmla="val 20833"/>
            </a:avLst>
          </a:prstGeom>
          <a:solidFill>
            <a:srgbClr val="D1FAE5"/>
          </a:solidFill>
          <a:ln w="12700">
            <a:solidFill>
              <a:srgbClr val="6EE7B7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50" name="Text 48"/>
          <p:cNvSpPr/>
          <p:nvPr/>
        </p:nvSpPr>
        <p:spPr>
          <a:xfrm>
            <a:off x="975360" y="5547360"/>
            <a:ext cx="3230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 dirty="0">
                <a:solidFill>
                  <a:srgbClr val="065F46"/>
                </a:solidFill>
              </a:rPr>
              <a:t>Day 1 operational independence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4376928" y="5547360"/>
            <a:ext cx="3230880" cy="292608"/>
          </a:xfrm>
          <a:prstGeom prst="roundRect">
            <a:avLst>
              <a:gd name="adj" fmla="val 20833"/>
            </a:avLst>
          </a:prstGeom>
          <a:solidFill>
            <a:srgbClr val="D1FAE5"/>
          </a:solidFill>
          <a:ln w="12700">
            <a:solidFill>
              <a:srgbClr val="6EE7B7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52" name="Text 50"/>
          <p:cNvSpPr/>
          <p:nvPr/>
        </p:nvSpPr>
        <p:spPr>
          <a:xfrm>
            <a:off x="4376928" y="5547360"/>
            <a:ext cx="3230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 dirty="0">
                <a:solidFill>
                  <a:srgbClr val="065F46"/>
                </a:solidFill>
              </a:rPr>
              <a:t>Clean data sets for both parties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7778496" y="5547360"/>
            <a:ext cx="3230880" cy="292608"/>
          </a:xfrm>
          <a:prstGeom prst="roundRect">
            <a:avLst>
              <a:gd name="adj" fmla="val 20833"/>
            </a:avLst>
          </a:prstGeom>
          <a:solidFill>
            <a:srgbClr val="D1FAE5"/>
          </a:solidFill>
          <a:ln w="12700">
            <a:solidFill>
              <a:srgbClr val="6EE7B7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54" name="Text 52"/>
          <p:cNvSpPr/>
          <p:nvPr/>
        </p:nvSpPr>
        <p:spPr>
          <a:xfrm>
            <a:off x="7778496" y="5547360"/>
            <a:ext cx="3230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 dirty="0">
                <a:solidFill>
                  <a:srgbClr val="065F46"/>
                </a:solidFill>
              </a:rPr>
              <a:t>Fit-for-purpose new systems</a:t>
            </a:r>
            <a:endParaRPr lang="en-US" sz="1000" dirty="0"/>
          </a:p>
        </p:txBody>
      </p:sp>
      <p:sp>
        <p:nvSpPr>
          <p:cNvPr id="55" name="Shape 53"/>
          <p:cNvSpPr/>
          <p:nvPr/>
        </p:nvSpPr>
        <p:spPr>
          <a:xfrm>
            <a:off x="914400" y="6242304"/>
            <a:ext cx="170688" cy="97536"/>
          </a:xfrm>
          <a:prstGeom prst="rect">
            <a:avLst/>
          </a:prstGeom>
          <a:solidFill>
            <a:srgbClr val="BFDBFE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56" name="Text 54"/>
          <p:cNvSpPr/>
          <p:nvPr/>
        </p:nvSpPr>
        <p:spPr>
          <a:xfrm>
            <a:off x="1133856" y="6217920"/>
            <a:ext cx="975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33" dirty="0">
                <a:solidFill>
                  <a:srgbClr val="6B7280"/>
                </a:solidFill>
              </a:rPr>
              <a:t>Estate</a:t>
            </a:r>
            <a:endParaRPr lang="en-US" sz="933" dirty="0"/>
          </a:p>
        </p:txBody>
      </p:sp>
      <p:sp>
        <p:nvSpPr>
          <p:cNvPr id="57" name="Shape 55"/>
          <p:cNvSpPr/>
          <p:nvPr/>
        </p:nvSpPr>
        <p:spPr>
          <a:xfrm>
            <a:off x="2255520" y="6242304"/>
            <a:ext cx="170688" cy="97536"/>
          </a:xfrm>
          <a:prstGeom prst="rect">
            <a:avLst/>
          </a:prstGeom>
          <a:solidFill>
            <a:srgbClr val="FCA5A5"/>
          </a:solidFill>
          <a:ln w="12700">
            <a:solidFill>
              <a:srgbClr val="FCA5A5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58" name="Text 56"/>
          <p:cNvSpPr/>
          <p:nvPr/>
        </p:nvSpPr>
        <p:spPr>
          <a:xfrm>
            <a:off x="2474976" y="6217920"/>
            <a:ext cx="975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33" dirty="0">
                <a:solidFill>
                  <a:srgbClr val="6B7280"/>
                </a:solidFill>
              </a:rPr>
              <a:t>Problems</a:t>
            </a:r>
            <a:endParaRPr lang="en-US" sz="933" dirty="0"/>
          </a:p>
        </p:txBody>
      </p:sp>
      <p:sp>
        <p:nvSpPr>
          <p:cNvPr id="59" name="Shape 57"/>
          <p:cNvSpPr/>
          <p:nvPr/>
        </p:nvSpPr>
        <p:spPr>
          <a:xfrm>
            <a:off x="3596640" y="6242304"/>
            <a:ext cx="170688" cy="97536"/>
          </a:xfrm>
          <a:prstGeom prst="rect">
            <a:avLst/>
          </a:prstGeom>
          <a:solidFill>
            <a:srgbClr val="FCD34D"/>
          </a:solidFill>
          <a:ln w="12700">
            <a:solidFill>
              <a:srgbClr val="FCD34D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60" name="Text 58"/>
          <p:cNvSpPr/>
          <p:nvPr/>
        </p:nvSpPr>
        <p:spPr>
          <a:xfrm>
            <a:off x="3816096" y="6217920"/>
            <a:ext cx="975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33" dirty="0">
                <a:solidFill>
                  <a:srgbClr val="6B7280"/>
                </a:solidFill>
              </a:rPr>
              <a:t>Impact</a:t>
            </a:r>
            <a:endParaRPr lang="en-US" sz="933" dirty="0"/>
          </a:p>
        </p:txBody>
      </p:sp>
      <p:sp>
        <p:nvSpPr>
          <p:cNvPr id="61" name="Shape 59"/>
          <p:cNvSpPr/>
          <p:nvPr/>
        </p:nvSpPr>
        <p:spPr>
          <a:xfrm>
            <a:off x="4937760" y="6242304"/>
            <a:ext cx="170688" cy="97536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/>
            </a:solidFill>
            <a:prstDash val="solid"/>
          </a:ln>
        </p:spPr>
        <p:txBody>
          <a:bodyPr/>
          <a:lstStyle/>
          <a:p>
            <a:endParaRPr lang="en-GB" sz="2400"/>
          </a:p>
        </p:txBody>
      </p:sp>
      <p:sp>
        <p:nvSpPr>
          <p:cNvPr id="62" name="Text 60"/>
          <p:cNvSpPr/>
          <p:nvPr/>
        </p:nvSpPr>
        <p:spPr>
          <a:xfrm>
            <a:off x="5157216" y="6217920"/>
            <a:ext cx="975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33" dirty="0">
                <a:solidFill>
                  <a:srgbClr val="6B7280"/>
                </a:solidFill>
              </a:rPr>
              <a:t>Solution</a:t>
            </a:r>
            <a:endParaRPr lang="en-US" sz="933" dirty="0"/>
          </a:p>
        </p:txBody>
      </p:sp>
      <p:sp>
        <p:nvSpPr>
          <p:cNvPr id="63" name="Text 61"/>
          <p:cNvSpPr/>
          <p:nvPr/>
        </p:nvSpPr>
        <p:spPr>
          <a:xfrm>
            <a:off x="731520" y="6364224"/>
            <a:ext cx="243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9CA3AF"/>
                </a:solidFill>
              </a:rPr>
              <a:t>16/06/2026</a:t>
            </a:r>
            <a:endParaRPr lang="en-US" sz="1200" dirty="0"/>
          </a:p>
        </p:txBody>
      </p:sp>
      <p:sp>
        <p:nvSpPr>
          <p:cNvPr id="64" name="Text 62"/>
          <p:cNvSpPr/>
          <p:nvPr/>
        </p:nvSpPr>
        <p:spPr>
          <a:xfrm>
            <a:off x="6096000" y="6364224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dirty="0">
                <a:solidFill>
                  <a:srgbClr val="9CA3AF"/>
                </a:solidFill>
              </a:rPr>
              <a:t>© 2026 Leading Talent Ltd. All rights reserved.</a:t>
            </a:r>
            <a:endParaRPr lang="en-US" sz="1200" dirty="0"/>
          </a:p>
        </p:txBody>
      </p:sp>
      <p:pic>
        <p:nvPicPr>
          <p:cNvPr id="66" name="Picture 65" descr="A picture containing font, graphics, logo, symbol&#10;&#10;Description automatically generated">
            <a:extLst>
              <a:ext uri="{FF2B5EF4-FFF2-40B4-BE49-F238E27FC236}">
                <a16:creationId xmlns:a16="http://schemas.microsoft.com/office/drawing/2014/main" id="{870F110A-31EF-B58E-D101-382F30B58B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4844" y="15965"/>
            <a:ext cx="1241456" cy="69831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51710-9189-488D-2F89-62FBED0E5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017C7-E6C0-A623-3F50-7CD4F5B0435E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/>
          </a:bodyPr>
          <a:lstStyle/>
          <a:p>
            <a:pPr fontAlgn="t"/>
            <a:r>
              <a:rPr lang="en-GB" sz="2400" b="1">
                <a:latin typeface="Segoe UI" panose="020B0502040204020203" pitchFamily="34" charset="0"/>
              </a:rPr>
              <a:t>At Leading Talent, we don’t just provide solutions, we lead the way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75E2E-AEB1-088C-693C-E6F248C4A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9CA3AF"/>
                </a:solidFill>
              </a:rPr>
              <a:t>16/06/2026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11838-D433-896B-A5BD-DAD41695E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© 2026 Leading Talent Ltd. All rights reserved.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B5F365-8562-EF48-0774-88CE28647B97}"/>
              </a:ext>
            </a:extLst>
          </p:cNvPr>
          <p:cNvSpPr txBox="1"/>
          <p:nvPr/>
        </p:nvSpPr>
        <p:spPr>
          <a:xfrm>
            <a:off x="759655" y="970806"/>
            <a:ext cx="104687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spcBef>
                <a:spcPts val="600"/>
              </a:spcBef>
              <a:buNone/>
            </a:pPr>
            <a:r>
              <a:rPr lang="en-US" sz="1600" b="0" i="0">
                <a:solidFill>
                  <a:srgbClr val="424242"/>
                </a:solidFill>
                <a:effectLst/>
                <a:latin typeface="Lato" panose="020F0502020204030203" pitchFamily="34" charset="0"/>
              </a:rPr>
              <a:t>With deep industry knowledge and a commitment to innovation, we offer strategic guidance and hands-on support to help businesses navigate complex challenges. Our team of experts works closely with clients to develop </a:t>
            </a:r>
            <a:r>
              <a:rPr lang="en-GB" sz="1600" b="0" i="0" noProof="0">
                <a:solidFill>
                  <a:srgbClr val="424242"/>
                </a:solidFill>
                <a:effectLst/>
                <a:latin typeface="Lato" panose="020F0502020204030203" pitchFamily="34" charset="0"/>
              </a:rPr>
              <a:t>customised</a:t>
            </a:r>
            <a:r>
              <a:rPr lang="en-US" sz="1600" b="0" i="0">
                <a:solidFill>
                  <a:srgbClr val="424242"/>
                </a:solidFill>
                <a:effectLst/>
                <a:latin typeface="Lato" panose="020F0502020204030203" pitchFamily="34" charset="0"/>
              </a:rPr>
              <a:t> solutions that align with their goals, ensuring sustainable success and measurable impact.</a:t>
            </a:r>
          </a:p>
        </p:txBody>
      </p:sp>
      <p:grpSp>
        <p:nvGrpSpPr>
          <p:cNvPr id="1055" name="Group 1054">
            <a:extLst>
              <a:ext uri="{FF2B5EF4-FFF2-40B4-BE49-F238E27FC236}">
                <a16:creationId xmlns:a16="http://schemas.microsoft.com/office/drawing/2014/main" id="{09218517-EB0B-AFA8-57AD-68B1C0E68DC6}"/>
              </a:ext>
            </a:extLst>
          </p:cNvPr>
          <p:cNvGrpSpPr/>
          <p:nvPr/>
        </p:nvGrpSpPr>
        <p:grpSpPr>
          <a:xfrm>
            <a:off x="824134" y="4846910"/>
            <a:ext cx="3196260" cy="971962"/>
            <a:chOff x="824134" y="4846910"/>
            <a:chExt cx="3196260" cy="971962"/>
          </a:xfrm>
        </p:grpSpPr>
        <p:pic>
          <p:nvPicPr>
            <p:cNvPr id="20" name="Picture 8">
              <a:extLst>
                <a:ext uri="{FF2B5EF4-FFF2-40B4-BE49-F238E27FC236}">
                  <a16:creationId xmlns:a16="http://schemas.microsoft.com/office/drawing/2014/main" id="{18F2F128-9641-3B2B-E7CB-815804AB3316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134" y="4846910"/>
              <a:ext cx="936000" cy="93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Title 1">
              <a:extLst>
                <a:ext uri="{FF2B5EF4-FFF2-40B4-BE49-F238E27FC236}">
                  <a16:creationId xmlns:a16="http://schemas.microsoft.com/office/drawing/2014/main" id="{C6E652D3-4FD3-B552-1942-5434EBA18D8E}"/>
                </a:ext>
              </a:extLst>
            </p:cNvPr>
            <p:cNvSpPr txBox="1">
              <a:spLocks/>
            </p:cNvSpPr>
            <p:nvPr/>
          </p:nvSpPr>
          <p:spPr>
            <a:xfrm>
              <a:off x="1823025" y="4846910"/>
              <a:ext cx="2197369" cy="9719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t"/>
              <a:r>
                <a:rPr lang="en-GB" sz="1600" b="1">
                  <a:latin typeface="Segoe UI" panose="020B0502040204020203" pitchFamily="34" charset="0"/>
                </a:rPr>
                <a:t>Digital Supply Chain</a:t>
              </a:r>
            </a:p>
          </p:txBody>
        </p:sp>
      </p:grpSp>
      <p:sp>
        <p:nvSpPr>
          <p:cNvPr id="38" name="Title 1">
            <a:extLst>
              <a:ext uri="{FF2B5EF4-FFF2-40B4-BE49-F238E27FC236}">
                <a16:creationId xmlns:a16="http://schemas.microsoft.com/office/drawing/2014/main" id="{BF0BFFBE-0782-F484-570F-FA931F1F2782}"/>
              </a:ext>
            </a:extLst>
          </p:cNvPr>
          <p:cNvSpPr txBox="1">
            <a:spLocks/>
          </p:cNvSpPr>
          <p:nvPr/>
        </p:nvSpPr>
        <p:spPr>
          <a:xfrm>
            <a:off x="5433080" y="3569883"/>
            <a:ext cx="2197369" cy="97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t"/>
            <a:r>
              <a:rPr lang="en-GB" sz="1600" b="1">
                <a:latin typeface="Segoe UI" panose="020B0502040204020203" pitchFamily="34" charset="0"/>
              </a:rPr>
              <a:t>Business Application Implementations</a:t>
            </a:r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B81BA5C5-331F-B93D-79DB-66A11EC87722}"/>
              </a:ext>
            </a:extLst>
          </p:cNvPr>
          <p:cNvSpPr txBox="1">
            <a:spLocks/>
          </p:cNvSpPr>
          <p:nvPr/>
        </p:nvSpPr>
        <p:spPr>
          <a:xfrm>
            <a:off x="9043135" y="2368724"/>
            <a:ext cx="2197369" cy="97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t"/>
            <a:r>
              <a:rPr lang="en-GB" sz="1600" b="1">
                <a:latin typeface="Segoe UI" panose="020B0502040204020203" pitchFamily="34" charset="0"/>
              </a:rPr>
              <a:t>Technical &amp; Solution Architecture</a:t>
            </a:r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6C00F827-12D6-9644-2E16-756829AB7714}"/>
              </a:ext>
            </a:extLst>
          </p:cNvPr>
          <p:cNvSpPr txBox="1">
            <a:spLocks/>
          </p:cNvSpPr>
          <p:nvPr/>
        </p:nvSpPr>
        <p:spPr>
          <a:xfrm>
            <a:off x="9043135" y="3569883"/>
            <a:ext cx="2197369" cy="97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t"/>
            <a:r>
              <a:rPr lang="en-GB" sz="1600" b="1">
                <a:latin typeface="Segoe UI" panose="020B0502040204020203" pitchFamily="34" charset="0"/>
              </a:rPr>
              <a:t>OS Deployment &amp; System Migration</a:t>
            </a:r>
          </a:p>
          <a:p>
            <a:pPr fontAlgn="t"/>
            <a:endParaRPr lang="en-GB" sz="1600" b="1">
              <a:latin typeface="Segoe UI" panose="020B0502040204020203" pitchFamily="34" charset="0"/>
            </a:endParaRPr>
          </a:p>
        </p:txBody>
      </p:sp>
      <p:grpSp>
        <p:nvGrpSpPr>
          <p:cNvPr id="1053" name="Group 1052">
            <a:extLst>
              <a:ext uri="{FF2B5EF4-FFF2-40B4-BE49-F238E27FC236}">
                <a16:creationId xmlns:a16="http://schemas.microsoft.com/office/drawing/2014/main" id="{C2332DD9-89E2-61A6-C400-195728767747}"/>
              </a:ext>
            </a:extLst>
          </p:cNvPr>
          <p:cNvGrpSpPr/>
          <p:nvPr/>
        </p:nvGrpSpPr>
        <p:grpSpPr>
          <a:xfrm>
            <a:off x="8044244" y="4846910"/>
            <a:ext cx="3196866" cy="971962"/>
            <a:chOff x="8044244" y="4846910"/>
            <a:chExt cx="3196866" cy="971962"/>
          </a:xfrm>
        </p:grpSpPr>
        <p:sp>
          <p:nvSpPr>
            <p:cNvPr id="59" name="Title 1">
              <a:extLst>
                <a:ext uri="{FF2B5EF4-FFF2-40B4-BE49-F238E27FC236}">
                  <a16:creationId xmlns:a16="http://schemas.microsoft.com/office/drawing/2014/main" id="{0A040F51-A51B-86A7-F0A8-EB0C31032AA9}"/>
                </a:ext>
              </a:extLst>
            </p:cNvPr>
            <p:cNvSpPr txBox="1">
              <a:spLocks/>
            </p:cNvSpPr>
            <p:nvPr/>
          </p:nvSpPr>
          <p:spPr>
            <a:xfrm>
              <a:off x="9043741" y="4846910"/>
              <a:ext cx="2197369" cy="9719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t"/>
              <a:r>
                <a:rPr lang="en-GB" sz="1600" b="1">
                  <a:latin typeface="Segoe UI" panose="020B0502040204020203" pitchFamily="34" charset="0"/>
                </a:rPr>
                <a:t>Cybersecurity</a:t>
              </a:r>
            </a:p>
          </p:txBody>
        </p:sp>
        <p:pic>
          <p:nvPicPr>
            <p:cNvPr id="1044" name="Picture 6">
              <a:extLst>
                <a:ext uri="{FF2B5EF4-FFF2-40B4-BE49-F238E27FC236}">
                  <a16:creationId xmlns:a16="http://schemas.microsoft.com/office/drawing/2014/main" id="{6611F187-E006-FA6B-FD7A-81424020C0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4244" y="4846910"/>
              <a:ext cx="936000" cy="93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54" name="Group 1053">
            <a:extLst>
              <a:ext uri="{FF2B5EF4-FFF2-40B4-BE49-F238E27FC236}">
                <a16:creationId xmlns:a16="http://schemas.microsoft.com/office/drawing/2014/main" id="{914CB300-7610-2BA9-8916-80F5B4CDE3C9}"/>
              </a:ext>
            </a:extLst>
          </p:cNvPr>
          <p:cNvGrpSpPr/>
          <p:nvPr/>
        </p:nvGrpSpPr>
        <p:grpSpPr>
          <a:xfrm>
            <a:off x="4433583" y="4846910"/>
            <a:ext cx="3196866" cy="971962"/>
            <a:chOff x="4285865" y="4846910"/>
            <a:chExt cx="3196866" cy="971962"/>
          </a:xfrm>
        </p:grpSpPr>
        <p:sp>
          <p:nvSpPr>
            <p:cNvPr id="40" name="Title 1">
              <a:extLst>
                <a:ext uri="{FF2B5EF4-FFF2-40B4-BE49-F238E27FC236}">
                  <a16:creationId xmlns:a16="http://schemas.microsoft.com/office/drawing/2014/main" id="{4D7442B0-2766-B1E8-49C4-612BF2BFBCEF}"/>
                </a:ext>
              </a:extLst>
            </p:cNvPr>
            <p:cNvSpPr txBox="1">
              <a:spLocks/>
            </p:cNvSpPr>
            <p:nvPr/>
          </p:nvSpPr>
          <p:spPr>
            <a:xfrm>
              <a:off x="5285362" y="4846910"/>
              <a:ext cx="2197369" cy="9719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t"/>
              <a:r>
                <a:rPr lang="en-GB" sz="1600" b="1">
                  <a:latin typeface="Segoe UI" panose="020B0502040204020203" pitchFamily="34" charset="0"/>
                </a:rPr>
                <a:t>Business Continuity &amp; Emergency Planning</a:t>
              </a:r>
            </a:p>
          </p:txBody>
        </p:sp>
        <p:pic>
          <p:nvPicPr>
            <p:cNvPr id="1045" name="Picture 4">
              <a:extLst>
                <a:ext uri="{FF2B5EF4-FFF2-40B4-BE49-F238E27FC236}">
                  <a16:creationId xmlns:a16="http://schemas.microsoft.com/office/drawing/2014/main" id="{19C2CB2E-6CE0-6288-D8C0-A04D5DE0DB27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5865" y="4846910"/>
              <a:ext cx="936000" cy="93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58" name="Group 1057">
            <a:extLst>
              <a:ext uri="{FF2B5EF4-FFF2-40B4-BE49-F238E27FC236}">
                <a16:creationId xmlns:a16="http://schemas.microsoft.com/office/drawing/2014/main" id="{45AAECC7-3435-7578-2C66-AA8B91AFA4F7}"/>
              </a:ext>
            </a:extLst>
          </p:cNvPr>
          <p:cNvGrpSpPr/>
          <p:nvPr/>
        </p:nvGrpSpPr>
        <p:grpSpPr>
          <a:xfrm>
            <a:off x="4433583" y="2368724"/>
            <a:ext cx="3196866" cy="936000"/>
            <a:chOff x="4433583" y="2368724"/>
            <a:chExt cx="3196866" cy="971962"/>
          </a:xfrm>
        </p:grpSpPr>
        <p:sp>
          <p:nvSpPr>
            <p:cNvPr id="23" name="Title 1">
              <a:extLst>
                <a:ext uri="{FF2B5EF4-FFF2-40B4-BE49-F238E27FC236}">
                  <a16:creationId xmlns:a16="http://schemas.microsoft.com/office/drawing/2014/main" id="{431CF72A-A28F-CF0F-FFA2-3068BE62C7F2}"/>
                </a:ext>
              </a:extLst>
            </p:cNvPr>
            <p:cNvSpPr txBox="1">
              <a:spLocks/>
            </p:cNvSpPr>
            <p:nvPr/>
          </p:nvSpPr>
          <p:spPr>
            <a:xfrm>
              <a:off x="5433080" y="2368724"/>
              <a:ext cx="2197369" cy="9719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t"/>
              <a:r>
                <a:rPr lang="en-GB" sz="1600" b="1">
                  <a:latin typeface="Segoe UI" panose="020B0502040204020203" pitchFamily="34" charset="0"/>
                </a:rPr>
                <a:t>Project Management</a:t>
              </a:r>
            </a:p>
          </p:txBody>
        </p:sp>
        <p:pic>
          <p:nvPicPr>
            <p:cNvPr id="1057" name="Picture 18">
              <a:extLst>
                <a:ext uri="{FF2B5EF4-FFF2-40B4-BE49-F238E27FC236}">
                  <a16:creationId xmlns:a16="http://schemas.microsoft.com/office/drawing/2014/main" id="{B85D8D14-4431-8C57-44C7-B8C64CF0E9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3583" y="2368724"/>
              <a:ext cx="936000" cy="93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61" name="Group 1060">
            <a:extLst>
              <a:ext uri="{FF2B5EF4-FFF2-40B4-BE49-F238E27FC236}">
                <a16:creationId xmlns:a16="http://schemas.microsoft.com/office/drawing/2014/main" id="{24BF5426-C1E0-D37B-EEAA-37B59005583E}"/>
              </a:ext>
            </a:extLst>
          </p:cNvPr>
          <p:cNvGrpSpPr/>
          <p:nvPr/>
        </p:nvGrpSpPr>
        <p:grpSpPr>
          <a:xfrm>
            <a:off x="824134" y="2368724"/>
            <a:ext cx="3196260" cy="971962"/>
            <a:chOff x="824134" y="2368724"/>
            <a:chExt cx="3196260" cy="971962"/>
          </a:xfrm>
        </p:grpSpPr>
        <p:sp>
          <p:nvSpPr>
            <p:cNvPr id="10" name="Title 1">
              <a:extLst>
                <a:ext uri="{FF2B5EF4-FFF2-40B4-BE49-F238E27FC236}">
                  <a16:creationId xmlns:a16="http://schemas.microsoft.com/office/drawing/2014/main" id="{D2B9245E-3563-D3FA-2DA2-02604CA6662C}"/>
                </a:ext>
              </a:extLst>
            </p:cNvPr>
            <p:cNvSpPr txBox="1">
              <a:spLocks/>
            </p:cNvSpPr>
            <p:nvPr/>
          </p:nvSpPr>
          <p:spPr>
            <a:xfrm>
              <a:off x="1823025" y="2368724"/>
              <a:ext cx="2197369" cy="9719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t"/>
              <a:r>
                <a:rPr lang="en-GB" sz="1600" b="1">
                  <a:latin typeface="Segoe UI" panose="020B0502040204020203" pitchFamily="34" charset="0"/>
                </a:rPr>
                <a:t>Digital IT &amp; Business Transformation</a:t>
              </a:r>
            </a:p>
          </p:txBody>
        </p:sp>
        <p:pic>
          <p:nvPicPr>
            <p:cNvPr id="1060" name="Picture 20">
              <a:extLst>
                <a:ext uri="{FF2B5EF4-FFF2-40B4-BE49-F238E27FC236}">
                  <a16:creationId xmlns:a16="http://schemas.microsoft.com/office/drawing/2014/main" id="{8D988F0E-2AB4-65F2-E33C-4CF4BEF0F5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134" y="2368724"/>
              <a:ext cx="936000" cy="93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64" name="Group 1063">
            <a:extLst>
              <a:ext uri="{FF2B5EF4-FFF2-40B4-BE49-F238E27FC236}">
                <a16:creationId xmlns:a16="http://schemas.microsoft.com/office/drawing/2014/main" id="{F3B02380-345B-39A1-3921-B98C4C7E2FD7}"/>
              </a:ext>
            </a:extLst>
          </p:cNvPr>
          <p:cNvGrpSpPr/>
          <p:nvPr/>
        </p:nvGrpSpPr>
        <p:grpSpPr>
          <a:xfrm>
            <a:off x="824134" y="3569883"/>
            <a:ext cx="3196260" cy="971962"/>
            <a:chOff x="824134" y="3569883"/>
            <a:chExt cx="3196260" cy="971962"/>
          </a:xfrm>
        </p:grpSpPr>
        <p:sp>
          <p:nvSpPr>
            <p:cNvPr id="14" name="Title 1">
              <a:extLst>
                <a:ext uri="{FF2B5EF4-FFF2-40B4-BE49-F238E27FC236}">
                  <a16:creationId xmlns:a16="http://schemas.microsoft.com/office/drawing/2014/main" id="{9B760786-A2F5-8F99-C71B-050D1A77BDBC}"/>
                </a:ext>
              </a:extLst>
            </p:cNvPr>
            <p:cNvSpPr txBox="1">
              <a:spLocks/>
            </p:cNvSpPr>
            <p:nvPr/>
          </p:nvSpPr>
          <p:spPr>
            <a:xfrm>
              <a:off x="1823025" y="3569883"/>
              <a:ext cx="2197369" cy="9719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t"/>
              <a:r>
                <a:rPr lang="en-GB" sz="1600" b="1">
                  <a:latin typeface="Segoe UI" panose="020B0502040204020203" pitchFamily="34" charset="0"/>
                </a:rPr>
                <a:t>Data and Analytics</a:t>
              </a:r>
            </a:p>
          </p:txBody>
        </p:sp>
        <p:pic>
          <p:nvPicPr>
            <p:cNvPr id="1063" name="Picture 22">
              <a:extLst>
                <a:ext uri="{FF2B5EF4-FFF2-40B4-BE49-F238E27FC236}">
                  <a16:creationId xmlns:a16="http://schemas.microsoft.com/office/drawing/2014/main" id="{B8375A29-101F-FD27-6C72-E1432F9DFA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134" y="3569883"/>
              <a:ext cx="936000" cy="93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8CA93CBB-905F-614B-C9C7-D561BF97A68B}"/>
              </a:ext>
            </a:extLst>
          </p:cNvPr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189" y="3569883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picture containing font, graphics, logo, symbol&#10;&#10;Description automatically generated">
            <a:extLst>
              <a:ext uri="{FF2B5EF4-FFF2-40B4-BE49-F238E27FC236}">
                <a16:creationId xmlns:a16="http://schemas.microsoft.com/office/drawing/2014/main" id="{2645F0C0-C19B-E84A-CB8D-AD2602B70AA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4844" y="15965"/>
            <a:ext cx="1241456" cy="69831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D8D46617-752D-1704-C812-1B9B31CE2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4244" y="3605845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AD0B359A-5088-2E27-A3F1-D9C1C6EF6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4244" y="2364780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3241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5B2EB-94AC-60F2-8AF8-9D8C236B6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16/02/2026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3D8FED-07B2-EC98-163A-1DD22D664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Leading Talent Ltd. All rights reserved.</a:t>
            </a:r>
            <a:endParaRPr lang="en-GB"/>
          </a:p>
        </p:txBody>
      </p:sp>
      <p:pic>
        <p:nvPicPr>
          <p:cNvPr id="6" name="Picture 5" descr="A picture containing font, graphics, logo, symbol">
            <a:extLst>
              <a:ext uri="{FF2B5EF4-FFF2-40B4-BE49-F238E27FC236}">
                <a16:creationId xmlns:a16="http://schemas.microsoft.com/office/drawing/2014/main" id="{AE031A23-954E-5876-0994-9361374ED2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9390" y="1716954"/>
            <a:ext cx="5071532" cy="285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1050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546EE648711A45B49E8486D07A6E08" ma:contentTypeVersion="18" ma:contentTypeDescription="Create a new document." ma:contentTypeScope="" ma:versionID="87cf38659d237c7de70d5b709ac48113">
  <xsd:schema xmlns:xsd="http://www.w3.org/2001/XMLSchema" xmlns:xs="http://www.w3.org/2001/XMLSchema" xmlns:p="http://schemas.microsoft.com/office/2006/metadata/properties" xmlns:ns2="09413891-f990-40eb-916a-a310b2fad075" xmlns:ns3="c29bae82-de46-4d1d-9691-c757f2a043bf" targetNamespace="http://schemas.microsoft.com/office/2006/metadata/properties" ma:root="true" ma:fieldsID="1acc0026811510531adca53aa84398d9" ns2:_="" ns3:_="">
    <xsd:import namespace="09413891-f990-40eb-916a-a310b2fad075"/>
    <xsd:import namespace="c29bae82-de46-4d1d-9691-c757f2a043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3891-f990-40eb-916a-a310b2fad0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c0b8902-5345-4807-afc3-e5d205019d1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bae82-de46-4d1d-9691-c757f2a043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c0c22d9-1773-4c41-8656-b082d13903f1}" ma:internalName="TaxCatchAll" ma:showField="CatchAllData" ma:web="c29bae82-de46-4d1d-9691-c757f2a043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9413891-f990-40eb-916a-a310b2fad075">
      <Terms xmlns="http://schemas.microsoft.com/office/infopath/2007/PartnerControls"/>
    </lcf76f155ced4ddcb4097134ff3c332f>
    <TaxCatchAll xmlns="c29bae82-de46-4d1d-9691-c757f2a043bf" xsi:nil="true"/>
    <SharedWithUsers xmlns="c29bae82-de46-4d1d-9691-c757f2a043bf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D989450-0168-424E-9045-6A9B96F7CB5C}">
  <ds:schemaRefs>
    <ds:schemaRef ds:uri="09413891-f990-40eb-916a-a310b2fad075"/>
    <ds:schemaRef ds:uri="c29bae82-de46-4d1d-9691-c757f2a043b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6D7D47E-1487-4878-B66F-41F0D2DDB8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E3CC7F-14C9-4D8B-8376-04B7CE4CCB68}">
  <ds:schemaRefs>
    <ds:schemaRef ds:uri="http://purl.org/dc/terms/"/>
    <ds:schemaRef ds:uri="http://schemas.microsoft.com/office/2006/metadata/properties"/>
    <ds:schemaRef ds:uri="http://purl.org/dc/dcmitype/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29bae82-de46-4d1d-9691-c757f2a043bf"/>
    <ds:schemaRef ds:uri="09413891-f990-40eb-916a-a310b2fad07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Words>818</Words>
  <Application>Microsoft Office PowerPoint</Application>
  <PresentationFormat>Widescreen</PresentationFormat>
  <Paragraphs>89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Lato</vt:lpstr>
      <vt:lpstr>Segoe UI</vt:lpstr>
      <vt:lpstr>1_Office Theme</vt:lpstr>
      <vt:lpstr>2_Office Theme</vt:lpstr>
      <vt:lpstr>Leading Talent</vt:lpstr>
      <vt:lpstr>PowerPoint Presentation</vt:lpstr>
      <vt:lpstr>PowerPoint Presentation</vt:lpstr>
      <vt:lpstr>PowerPoint Presentation</vt:lpstr>
      <vt:lpstr>PowerPoint Presentation</vt:lpstr>
      <vt:lpstr>At Leading Talent, we don’t just provide solutions, we lead the way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Matthew Huggett</dc:title>
  <dc:creator>Bianca Nathan</dc:creator>
  <cp:lastModifiedBy>Nick Rose</cp:lastModifiedBy>
  <cp:revision>3</cp:revision>
  <dcterms:created xsi:type="dcterms:W3CDTF">2021-05-24T09:56:22Z</dcterms:created>
  <dcterms:modified xsi:type="dcterms:W3CDTF">2026-06-26T10:58:13Z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0x010100E2546EE648711A45B49E8486D07A6E08</vt:lpwstr>
  </property>
</Properties>
</file>